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331" r:id="rId2"/>
    <p:sldId id="448" r:id="rId3"/>
    <p:sldId id="388" r:id="rId4"/>
    <p:sldId id="497" r:id="rId5"/>
    <p:sldId id="488" r:id="rId6"/>
    <p:sldId id="495" r:id="rId7"/>
    <p:sldId id="496" r:id="rId8"/>
    <p:sldId id="452" r:id="rId9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70C0"/>
    <a:srgbClr val="000099"/>
    <a:srgbClr val="000066"/>
    <a:srgbClr val="F8F8F8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2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F08394F6-1410-471A-A687-CA62DF891033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EC04B2-53E6-4990-97B2-0C9B86D30E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7DA48-A486-4B17-9DB4-23C67C27F6D6}" type="slidenum">
              <a:rPr lang="en-US"/>
              <a:pPr/>
              <a:t>1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B844B-DBDB-4F32-B514-DC15379B87E7}" type="slidenum">
              <a:rPr lang="en-US"/>
              <a:pPr/>
              <a:t>2</a:t>
            </a:fld>
            <a:endParaRPr 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E9EA9-BFA4-4173-A856-C4FA06512F3E}" type="slidenum">
              <a:rPr lang="en-US"/>
              <a:pPr/>
              <a:t>3</a:t>
            </a:fld>
            <a:endParaRPr lang="en-US"/>
          </a:p>
        </p:txBody>
      </p:sp>
      <p:sp>
        <p:nvSpPr>
          <p:cNvPr id="392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9478E-552D-4555-A21F-A5B416BF59A1}" type="slidenum">
              <a:rPr lang="en-US"/>
              <a:pPr/>
              <a:t>4</a:t>
            </a:fld>
            <a:endParaRPr lang="en-US"/>
          </a:p>
        </p:txBody>
      </p:sp>
      <p:sp>
        <p:nvSpPr>
          <p:cNvPr id="636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A0909A-489E-4D21-A8F4-059E4011F513}" type="slidenum">
              <a:rPr lang="en-US"/>
              <a:pPr/>
              <a:t>5</a:t>
            </a:fld>
            <a:endParaRPr lang="en-US"/>
          </a:p>
        </p:txBody>
      </p:sp>
      <p:sp>
        <p:nvSpPr>
          <p:cNvPr id="586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5AABE-7152-4791-9633-9AF892B57619}" type="slidenum">
              <a:rPr lang="en-US"/>
              <a:pPr/>
              <a:t>6</a:t>
            </a:fld>
            <a:endParaRPr lang="en-US"/>
          </a:p>
        </p:txBody>
      </p:sp>
      <p:sp>
        <p:nvSpPr>
          <p:cNvPr id="629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90531-0447-478D-86BD-234868774ADD}" type="slidenum">
              <a:rPr lang="en-US"/>
              <a:pPr/>
              <a:t>7</a:t>
            </a:fld>
            <a:endParaRPr lang="en-US"/>
          </a:p>
        </p:txBody>
      </p:sp>
      <p:sp>
        <p:nvSpPr>
          <p:cNvPr id="631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7BA14-EECC-4CCA-8C2F-4AA029716C54}" type="slidenum">
              <a:rPr lang="en-US"/>
              <a:pPr/>
              <a:t>8</a:t>
            </a:fld>
            <a:endParaRPr lang="en-US"/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8180097A-6263-41A4-826F-C9D8BB014861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53988"/>
            <a:ext cx="6191250" cy="1066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1ECF3180-B441-41EF-98C4-CB7E217BDC71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305800" cy="1066800"/>
          </a:xfrm>
        </p:spPr>
        <p:txBody>
          <a:bodyPr/>
          <a:lstStyle/>
          <a:p>
            <a:r>
              <a:rPr lang="en-US">
                <a:solidFill>
                  <a:srgbClr val="800000"/>
                </a:solidFill>
                <a:latin typeface="Arial" charset="0"/>
              </a:rPr>
              <a:t>Measuring TNSP Outputs for 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 Economic Benchmarking</a:t>
            </a:r>
            <a:endParaRPr lang="en-AU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95288" y="2636838"/>
            <a:ext cx="8077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AER Economic Benchmarking Workshop #5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2 May 2013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Denis Lawrence and John Kain</a:t>
            </a:r>
            <a:endParaRPr lang="en-AU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5400675" cy="579438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Main Issue</a:t>
            </a:r>
            <a:r>
              <a:rPr lang="en-NZ" sz="2000" b="0"/>
              <a:t> </a:t>
            </a:r>
            <a:endParaRPr lang="en-US" sz="20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323850" y="1557338"/>
            <a:ext cx="8424863" cy="39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AU" sz="2400" b="1">
                <a:solidFill>
                  <a:schemeClr val="tx1"/>
                </a:solidFill>
              </a:rPr>
              <a:t>Data requirements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endParaRPr lang="en-AU" sz="240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Are there any variables missing from table 1 in section 3.2 that should be there?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Are the definitions proposed appropriate for economic benchmarking?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Should any of the definitions be altered to ensure consistency across TNSPs?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Other Issues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416800" cy="3671887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Calculating output weights</a:t>
            </a:r>
            <a:r>
              <a:rPr lang="en-AU"/>
              <a:t> </a:t>
            </a:r>
          </a:p>
          <a:p>
            <a:pPr>
              <a:buFontTx/>
              <a:buChar char="•"/>
            </a:pPr>
            <a:r>
              <a:rPr lang="en-AU" b="0"/>
              <a:t>Appropriate reliability measures for economic benchmarking</a:t>
            </a:r>
            <a:endParaRPr lang="en-US" b="0"/>
          </a:p>
          <a:p>
            <a:pPr>
              <a:buFontTx/>
              <a:buChar char="•"/>
            </a:pPr>
            <a:r>
              <a:rPr lang="en-US" b="0"/>
              <a:t>Including reliability measures as outputs</a:t>
            </a:r>
          </a:p>
          <a:p>
            <a:pPr>
              <a:buFontTx/>
              <a:buChar char="•"/>
            </a:pPr>
            <a:r>
              <a:rPr lang="en-AU" b="0"/>
              <a:t>Network capacity, peak demand and throughput </a:t>
            </a:r>
          </a:p>
          <a:p>
            <a:pPr>
              <a:buFontTx/>
              <a:buChar char="•"/>
            </a:pPr>
            <a:r>
              <a:rPr lang="en-AU" b="0"/>
              <a:t>Which peak demand? </a:t>
            </a:r>
          </a:p>
          <a:p>
            <a:pPr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Revised outputs short list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416800" cy="48244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measured and smoothed non–coincident terminal maximum demands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system capacity (taking account of both transformer and line/cable capacity)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number of entry and exit points, possibly adjusted for voltage levels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throughput (total or by broad user type or by location)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number of unplanned outage events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loss of supply event frequency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aggregate unplanned outage duration, and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AU" b="0"/>
              <a:t>number of protection system failure events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#1</a:t>
            </a:r>
          </a:p>
        </p:txBody>
      </p:sp>
      <p:graphicFrame>
        <p:nvGraphicFramePr>
          <p:cNvPr id="585807" name="Group 79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4288219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System capacity (kVA*kms)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Entry &amp; exit points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Throughput (GWh)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Loss of supply events (No)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Unplanned outage events (No)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Loss of supply events * Average customers affected * VCR per customer interruption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Unplanned outage events * Average customers potentially affected * VCR per customer interruption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kVA*kms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No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GWh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Average customers affected * VCR per customer interruption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Average customers potentially affected * VCR per customer interruption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#2</a:t>
            </a:r>
          </a:p>
        </p:txBody>
      </p:sp>
      <p:graphicFrame>
        <p:nvGraphicFramePr>
          <p:cNvPr id="628770" name="Group 34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4013899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Smoothed non–coincident peak demand (MVA)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Entry &amp; exit points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Throughput (GWh)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Unplanned outage duration (customer mins)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Unplanned outage events (No)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Customer mins * VCR per customer minute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Unplanned outage events * Average customers potentially affected * VCR per customer interruption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MVA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No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GWh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VCR per customer interruption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Average customers potentially affected * VCR per customer interruption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#3</a:t>
            </a:r>
          </a:p>
        </p:txBody>
      </p:sp>
      <p:graphicFrame>
        <p:nvGraphicFramePr>
          <p:cNvPr id="630839" name="Group 55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4562539"/>
        </p:xfrm>
        <a:graphic>
          <a:graphicData uri="http://schemas.openxmlformats.org/drawingml/2006/table">
            <a:tbl>
              <a:tblPr/>
              <a:tblGrid>
                <a:gridCol w="3241675"/>
                <a:gridCol w="2519363"/>
                <a:gridCol w="288131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Smoothed non–coincident peak demand (MVA)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Throughput (GWh)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Loss of supply events (No)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Unplanned outage duration (customer mins)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 operation of equipment (No)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Loss of supply events * Average customers affected * VCR per customer interruption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Customer mins * VCR per customer minute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No events * Valuation per event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MVA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GWh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Average customers affected * VCR per customer interruption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VCR per customer minute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Valuation per event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Operating environment short list</a:t>
            </a:r>
          </a:p>
        </p:txBody>
      </p:sp>
      <p:graphicFrame>
        <p:nvGraphicFramePr>
          <p:cNvPr id="488606" name="Group 158"/>
          <p:cNvGraphicFramePr>
            <a:graphicFrameLocks noGrp="1"/>
          </p:cNvGraphicFramePr>
          <p:nvPr>
            <p:ph idx="1"/>
          </p:nvPr>
        </p:nvGraphicFramePr>
        <p:xfrm>
          <a:off x="274638" y="1554163"/>
          <a:ext cx="8689975" cy="4460148"/>
        </p:xfrm>
        <a:graphic>
          <a:graphicData uri="http://schemas.openxmlformats.org/drawingml/2006/table">
            <a:tbl>
              <a:tblPr/>
              <a:tblGrid>
                <a:gridCol w="2568575"/>
                <a:gridCol w="4968875"/>
                <a:gridCol w="1152525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Definition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Source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Weather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heat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extreme cooling degree–days (above, say, 25° C)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cold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extreme heating degree–days (below, say, 12° C)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wind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days with peak wind gusts over, say, 90 km/hour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Terrain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Bushfire risk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days over 50 per cent of service area subject to severe or higher bushfire danger rating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 &amp; FAs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Rural proportion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Percentage of route line length classified as short rural or long rural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Vegetation encroachment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Percentage of route line length requiring active vegetation management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DNSPs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Service area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Line length	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Route length of lines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Variability of dispatch 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Proportion of energy dispatch from non–thermal generators 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TNSPs 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Concentrated load distance 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Greatest distance from node having at least, say, 30 per cent of generation capacity to node having at least, say, 30 per cent of load 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TNSPs 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481</Words>
  <Application>Microsoft Office PowerPoint</Application>
  <PresentationFormat>On-screen Show (4:3)</PresentationFormat>
  <Paragraphs>127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Times New Roman</vt:lpstr>
      <vt:lpstr>CCppt</vt:lpstr>
      <vt:lpstr>Measuring TNSP Outputs for   Economic Benchmarking</vt:lpstr>
      <vt:lpstr>Main Issue </vt:lpstr>
      <vt:lpstr>Other Issues</vt:lpstr>
      <vt:lpstr>Revised outputs short list</vt:lpstr>
      <vt:lpstr>Output Specification #1</vt:lpstr>
      <vt:lpstr>Output Specification #2</vt:lpstr>
      <vt:lpstr>Output Specification #3</vt:lpstr>
      <vt:lpstr>Operating environment short 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2013-05-13T23:22:50Z</dcterms:created>
  <dcterms:modified xsi:type="dcterms:W3CDTF">2013-05-13T23:23:02Z</dcterms:modified>
</cp:coreProperties>
</file>